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9"/>
    <p:restoredTop sz="95833"/>
  </p:normalViewPr>
  <p:slideViewPr>
    <p:cSldViewPr snapToGrid="0" snapToObjects="1">
      <p:cViewPr varScale="1">
        <p:scale>
          <a:sx n="126" d="100"/>
          <a:sy n="126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74790-818A-4945-887B-BBC7D518F7F9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9ACD0A-FCB1-4624-92A5-00C6059154C9}">
      <dgm:prSet/>
      <dgm:spPr/>
      <dgm:t>
        <a:bodyPr/>
        <a:lstStyle/>
        <a:p>
          <a:r>
            <a:rPr lang="en-US" dirty="0"/>
            <a:t>For this project, we first understand the data we would be analyzing using Python.</a:t>
          </a:r>
        </a:p>
      </dgm:t>
    </dgm:pt>
    <dgm:pt modelId="{83DA8ABC-15A7-495F-AA67-9C8CE7202CF6}" type="parTrans" cxnId="{F14BB5E2-9F41-4414-8242-E0A98177639F}">
      <dgm:prSet/>
      <dgm:spPr/>
      <dgm:t>
        <a:bodyPr/>
        <a:lstStyle/>
        <a:p>
          <a:endParaRPr lang="en-US"/>
        </a:p>
      </dgm:t>
    </dgm:pt>
    <dgm:pt modelId="{9DF93054-B2FC-4B5B-88D2-A3BFB37EC691}" type="sibTrans" cxnId="{F14BB5E2-9F41-4414-8242-E0A98177639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2F9D1C3-A568-48FE-BC15-AAE18D86A405}">
      <dgm:prSet/>
      <dgm:spPr/>
      <dgm:t>
        <a:bodyPr/>
        <a:lstStyle/>
        <a:p>
          <a:r>
            <a:rPr lang="en-US"/>
            <a:t>We would then create the Nodes &amp; Edges excel files, for our data.</a:t>
          </a:r>
        </a:p>
      </dgm:t>
    </dgm:pt>
    <dgm:pt modelId="{C31EA79F-F308-4F15-9CB6-DFFF17A3DB86}" type="parTrans" cxnId="{9E106CB9-725A-4F35-B48D-ECC6C72E08FD}">
      <dgm:prSet/>
      <dgm:spPr/>
      <dgm:t>
        <a:bodyPr/>
        <a:lstStyle/>
        <a:p>
          <a:endParaRPr lang="en-US"/>
        </a:p>
      </dgm:t>
    </dgm:pt>
    <dgm:pt modelId="{D163353A-4F7A-44A8-A6BD-8178574DACDD}" type="sibTrans" cxnId="{9E106CB9-725A-4F35-B48D-ECC6C72E08F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FAEBDB8-6BF9-4F31-91F3-8632CC5A7124}">
      <dgm:prSet/>
      <dgm:spPr/>
      <dgm:t>
        <a:bodyPr/>
        <a:lstStyle/>
        <a:p>
          <a:r>
            <a:rPr lang="en-US"/>
            <a:t>These 2 excel files would then be imported to Gephi, cleaned/manipulated, &amp; represented in the form of a network &amp; insights would be gathered.</a:t>
          </a:r>
        </a:p>
      </dgm:t>
    </dgm:pt>
    <dgm:pt modelId="{839ADA65-028A-459C-8623-8240B561D3FF}" type="parTrans" cxnId="{79722693-2C58-4C57-89D9-123E48628D24}">
      <dgm:prSet/>
      <dgm:spPr/>
      <dgm:t>
        <a:bodyPr/>
        <a:lstStyle/>
        <a:p>
          <a:endParaRPr lang="en-US"/>
        </a:p>
      </dgm:t>
    </dgm:pt>
    <dgm:pt modelId="{FDB60F19-BB47-4611-98BF-CAFDE7E5183D}" type="sibTrans" cxnId="{79722693-2C58-4C57-89D9-123E48628D2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AB27E41-4ED2-0143-86D6-C76CCB5FEDDE}" type="pres">
      <dgm:prSet presAssocID="{19574790-818A-4945-887B-BBC7D518F7F9}" presName="Name0" presStyleCnt="0">
        <dgm:presLayoutVars>
          <dgm:animLvl val="lvl"/>
          <dgm:resizeHandles val="exact"/>
        </dgm:presLayoutVars>
      </dgm:prSet>
      <dgm:spPr/>
    </dgm:pt>
    <dgm:pt modelId="{8108D578-5C93-C044-95C6-421BCC0DED75}" type="pres">
      <dgm:prSet presAssocID="{419ACD0A-FCB1-4624-92A5-00C6059154C9}" presName="compositeNode" presStyleCnt="0">
        <dgm:presLayoutVars>
          <dgm:bulletEnabled val="1"/>
        </dgm:presLayoutVars>
      </dgm:prSet>
      <dgm:spPr/>
    </dgm:pt>
    <dgm:pt modelId="{F920A765-AED3-A643-96DF-B16C364AAD63}" type="pres">
      <dgm:prSet presAssocID="{419ACD0A-FCB1-4624-92A5-00C6059154C9}" presName="bgRect" presStyleLbl="alignNode1" presStyleIdx="0" presStyleCnt="3"/>
      <dgm:spPr/>
    </dgm:pt>
    <dgm:pt modelId="{402E6BA2-45E3-BA43-A1EF-965BBBE8D1E3}" type="pres">
      <dgm:prSet presAssocID="{9DF93054-B2FC-4B5B-88D2-A3BFB37EC69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5E9786E-3BD9-FA4B-B605-09098F112E00}" type="pres">
      <dgm:prSet presAssocID="{419ACD0A-FCB1-4624-92A5-00C6059154C9}" presName="nodeRect" presStyleLbl="alignNode1" presStyleIdx="0" presStyleCnt="3">
        <dgm:presLayoutVars>
          <dgm:bulletEnabled val="1"/>
        </dgm:presLayoutVars>
      </dgm:prSet>
      <dgm:spPr/>
    </dgm:pt>
    <dgm:pt modelId="{F63C579A-0969-BD41-958A-6FB49D959843}" type="pres">
      <dgm:prSet presAssocID="{9DF93054-B2FC-4B5B-88D2-A3BFB37EC691}" presName="sibTrans" presStyleCnt="0"/>
      <dgm:spPr/>
    </dgm:pt>
    <dgm:pt modelId="{0814C975-CEA7-704B-B89B-BB45177CAAE3}" type="pres">
      <dgm:prSet presAssocID="{52F9D1C3-A568-48FE-BC15-AAE18D86A405}" presName="compositeNode" presStyleCnt="0">
        <dgm:presLayoutVars>
          <dgm:bulletEnabled val="1"/>
        </dgm:presLayoutVars>
      </dgm:prSet>
      <dgm:spPr/>
    </dgm:pt>
    <dgm:pt modelId="{264D46AF-4E70-F540-AE0B-AF19FD28EB14}" type="pres">
      <dgm:prSet presAssocID="{52F9D1C3-A568-48FE-BC15-AAE18D86A405}" presName="bgRect" presStyleLbl="alignNode1" presStyleIdx="1" presStyleCnt="3"/>
      <dgm:spPr/>
    </dgm:pt>
    <dgm:pt modelId="{E366ABE9-671B-5942-846D-245B10873B4C}" type="pres">
      <dgm:prSet presAssocID="{D163353A-4F7A-44A8-A6BD-8178574DACD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212C3C0-4C9A-A54B-AD76-AAAFC823AFBD}" type="pres">
      <dgm:prSet presAssocID="{52F9D1C3-A568-48FE-BC15-AAE18D86A405}" presName="nodeRect" presStyleLbl="alignNode1" presStyleIdx="1" presStyleCnt="3">
        <dgm:presLayoutVars>
          <dgm:bulletEnabled val="1"/>
        </dgm:presLayoutVars>
      </dgm:prSet>
      <dgm:spPr/>
    </dgm:pt>
    <dgm:pt modelId="{1829650B-75E7-B54D-A871-4FBD64534B89}" type="pres">
      <dgm:prSet presAssocID="{D163353A-4F7A-44A8-A6BD-8178574DACDD}" presName="sibTrans" presStyleCnt="0"/>
      <dgm:spPr/>
    </dgm:pt>
    <dgm:pt modelId="{1D02F4F0-E6BF-1944-8BBF-6AB50C42DAF9}" type="pres">
      <dgm:prSet presAssocID="{FFAEBDB8-6BF9-4F31-91F3-8632CC5A7124}" presName="compositeNode" presStyleCnt="0">
        <dgm:presLayoutVars>
          <dgm:bulletEnabled val="1"/>
        </dgm:presLayoutVars>
      </dgm:prSet>
      <dgm:spPr/>
    </dgm:pt>
    <dgm:pt modelId="{3399935A-4E10-2D4B-AC8A-5C92DD6910A7}" type="pres">
      <dgm:prSet presAssocID="{FFAEBDB8-6BF9-4F31-91F3-8632CC5A7124}" presName="bgRect" presStyleLbl="alignNode1" presStyleIdx="2" presStyleCnt="3"/>
      <dgm:spPr/>
    </dgm:pt>
    <dgm:pt modelId="{68462012-6242-2548-9B0F-BBDD3F1C9997}" type="pres">
      <dgm:prSet presAssocID="{FDB60F19-BB47-4611-98BF-CAFDE7E5183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06B58ED-AC19-FA4D-AE75-7DB2DECDCEDD}" type="pres">
      <dgm:prSet presAssocID="{FFAEBDB8-6BF9-4F31-91F3-8632CC5A712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C6C35803-50FE-CD48-82DB-4D10743463DC}" type="presOf" srcId="{D163353A-4F7A-44A8-A6BD-8178574DACDD}" destId="{E366ABE9-671B-5942-846D-245B10873B4C}" srcOrd="0" destOrd="0" presId="urn:microsoft.com/office/officeart/2016/7/layout/LinearBlockProcessNumbered"/>
    <dgm:cxn modelId="{508CE50C-F431-E947-AB3B-192A87869746}" type="presOf" srcId="{419ACD0A-FCB1-4624-92A5-00C6059154C9}" destId="{F920A765-AED3-A643-96DF-B16C364AAD63}" srcOrd="0" destOrd="0" presId="urn:microsoft.com/office/officeart/2016/7/layout/LinearBlockProcessNumbered"/>
    <dgm:cxn modelId="{DD53DE18-D38B-5044-A68F-DECF31CE779C}" type="presOf" srcId="{52F9D1C3-A568-48FE-BC15-AAE18D86A405}" destId="{264D46AF-4E70-F540-AE0B-AF19FD28EB14}" srcOrd="0" destOrd="0" presId="urn:microsoft.com/office/officeart/2016/7/layout/LinearBlockProcessNumbered"/>
    <dgm:cxn modelId="{091B8289-68C8-3749-A8CC-3AE921E8976B}" type="presOf" srcId="{52F9D1C3-A568-48FE-BC15-AAE18D86A405}" destId="{0212C3C0-4C9A-A54B-AD76-AAAFC823AFBD}" srcOrd="1" destOrd="0" presId="urn:microsoft.com/office/officeart/2016/7/layout/LinearBlockProcessNumbered"/>
    <dgm:cxn modelId="{8D0CB590-6707-9347-A0E7-B49E17A7F95C}" type="presOf" srcId="{FFAEBDB8-6BF9-4F31-91F3-8632CC5A7124}" destId="{3399935A-4E10-2D4B-AC8A-5C92DD6910A7}" srcOrd="0" destOrd="0" presId="urn:microsoft.com/office/officeart/2016/7/layout/LinearBlockProcessNumbered"/>
    <dgm:cxn modelId="{79722693-2C58-4C57-89D9-123E48628D24}" srcId="{19574790-818A-4945-887B-BBC7D518F7F9}" destId="{FFAEBDB8-6BF9-4F31-91F3-8632CC5A7124}" srcOrd="2" destOrd="0" parTransId="{839ADA65-028A-459C-8623-8240B561D3FF}" sibTransId="{FDB60F19-BB47-4611-98BF-CAFDE7E5183D}"/>
    <dgm:cxn modelId="{9BEC5C9D-AA5D-8C4E-9D23-63E60E85A5CD}" type="presOf" srcId="{9DF93054-B2FC-4B5B-88D2-A3BFB37EC691}" destId="{402E6BA2-45E3-BA43-A1EF-965BBBE8D1E3}" srcOrd="0" destOrd="0" presId="urn:microsoft.com/office/officeart/2016/7/layout/LinearBlockProcessNumbered"/>
    <dgm:cxn modelId="{9B12B79E-45D0-C044-887B-DD86305A8FBE}" type="presOf" srcId="{FFAEBDB8-6BF9-4F31-91F3-8632CC5A7124}" destId="{F06B58ED-AC19-FA4D-AE75-7DB2DECDCEDD}" srcOrd="1" destOrd="0" presId="urn:microsoft.com/office/officeart/2016/7/layout/LinearBlockProcessNumbered"/>
    <dgm:cxn modelId="{0C81DBB4-B9E7-594E-8705-5E3E3D868415}" type="presOf" srcId="{19574790-818A-4945-887B-BBC7D518F7F9}" destId="{BAB27E41-4ED2-0143-86D6-C76CCB5FEDDE}" srcOrd="0" destOrd="0" presId="urn:microsoft.com/office/officeart/2016/7/layout/LinearBlockProcessNumbered"/>
    <dgm:cxn modelId="{9E106CB9-725A-4F35-B48D-ECC6C72E08FD}" srcId="{19574790-818A-4945-887B-BBC7D518F7F9}" destId="{52F9D1C3-A568-48FE-BC15-AAE18D86A405}" srcOrd="1" destOrd="0" parTransId="{C31EA79F-F308-4F15-9CB6-DFFF17A3DB86}" sibTransId="{D163353A-4F7A-44A8-A6BD-8178574DACDD}"/>
    <dgm:cxn modelId="{6416BDD2-2DF9-F748-8D97-9BABED2EAB60}" type="presOf" srcId="{419ACD0A-FCB1-4624-92A5-00C6059154C9}" destId="{35E9786E-3BD9-FA4B-B605-09098F112E00}" srcOrd="1" destOrd="0" presId="urn:microsoft.com/office/officeart/2016/7/layout/LinearBlockProcessNumbered"/>
    <dgm:cxn modelId="{F14BB5E2-9F41-4414-8242-E0A98177639F}" srcId="{19574790-818A-4945-887B-BBC7D518F7F9}" destId="{419ACD0A-FCB1-4624-92A5-00C6059154C9}" srcOrd="0" destOrd="0" parTransId="{83DA8ABC-15A7-495F-AA67-9C8CE7202CF6}" sibTransId="{9DF93054-B2FC-4B5B-88D2-A3BFB37EC691}"/>
    <dgm:cxn modelId="{4256D9EE-0BED-5A42-843E-407AFD8E065B}" type="presOf" srcId="{FDB60F19-BB47-4611-98BF-CAFDE7E5183D}" destId="{68462012-6242-2548-9B0F-BBDD3F1C9997}" srcOrd="0" destOrd="0" presId="urn:microsoft.com/office/officeart/2016/7/layout/LinearBlockProcessNumbered"/>
    <dgm:cxn modelId="{97D1210E-C384-3E4F-BD4C-5CF619319FD8}" type="presParOf" srcId="{BAB27E41-4ED2-0143-86D6-C76CCB5FEDDE}" destId="{8108D578-5C93-C044-95C6-421BCC0DED75}" srcOrd="0" destOrd="0" presId="urn:microsoft.com/office/officeart/2016/7/layout/LinearBlockProcessNumbered"/>
    <dgm:cxn modelId="{4521CD66-2E50-A241-A27D-538399ABED4B}" type="presParOf" srcId="{8108D578-5C93-C044-95C6-421BCC0DED75}" destId="{F920A765-AED3-A643-96DF-B16C364AAD63}" srcOrd="0" destOrd="0" presId="urn:microsoft.com/office/officeart/2016/7/layout/LinearBlockProcessNumbered"/>
    <dgm:cxn modelId="{26290BDA-A6B0-514D-A075-2EE4C450FCF3}" type="presParOf" srcId="{8108D578-5C93-C044-95C6-421BCC0DED75}" destId="{402E6BA2-45E3-BA43-A1EF-965BBBE8D1E3}" srcOrd="1" destOrd="0" presId="urn:microsoft.com/office/officeart/2016/7/layout/LinearBlockProcessNumbered"/>
    <dgm:cxn modelId="{A56D07EA-03F4-5146-84DF-B48880A74D9A}" type="presParOf" srcId="{8108D578-5C93-C044-95C6-421BCC0DED75}" destId="{35E9786E-3BD9-FA4B-B605-09098F112E00}" srcOrd="2" destOrd="0" presId="urn:microsoft.com/office/officeart/2016/7/layout/LinearBlockProcessNumbered"/>
    <dgm:cxn modelId="{C6E693A0-248A-2B47-BDA4-93694388855D}" type="presParOf" srcId="{BAB27E41-4ED2-0143-86D6-C76CCB5FEDDE}" destId="{F63C579A-0969-BD41-958A-6FB49D959843}" srcOrd="1" destOrd="0" presId="urn:microsoft.com/office/officeart/2016/7/layout/LinearBlockProcessNumbered"/>
    <dgm:cxn modelId="{A14F4055-575D-C340-921E-8B4A8392991E}" type="presParOf" srcId="{BAB27E41-4ED2-0143-86D6-C76CCB5FEDDE}" destId="{0814C975-CEA7-704B-B89B-BB45177CAAE3}" srcOrd="2" destOrd="0" presId="urn:microsoft.com/office/officeart/2016/7/layout/LinearBlockProcessNumbered"/>
    <dgm:cxn modelId="{174DC51F-555B-0E4B-8B90-553322ACCBFE}" type="presParOf" srcId="{0814C975-CEA7-704B-B89B-BB45177CAAE3}" destId="{264D46AF-4E70-F540-AE0B-AF19FD28EB14}" srcOrd="0" destOrd="0" presId="urn:microsoft.com/office/officeart/2016/7/layout/LinearBlockProcessNumbered"/>
    <dgm:cxn modelId="{59BE8FBA-A24F-BC44-B8EC-2CB16680EB43}" type="presParOf" srcId="{0814C975-CEA7-704B-B89B-BB45177CAAE3}" destId="{E366ABE9-671B-5942-846D-245B10873B4C}" srcOrd="1" destOrd="0" presId="urn:microsoft.com/office/officeart/2016/7/layout/LinearBlockProcessNumbered"/>
    <dgm:cxn modelId="{C3441096-05CD-C748-B385-E5496E4C1C8D}" type="presParOf" srcId="{0814C975-CEA7-704B-B89B-BB45177CAAE3}" destId="{0212C3C0-4C9A-A54B-AD76-AAAFC823AFBD}" srcOrd="2" destOrd="0" presId="urn:microsoft.com/office/officeart/2016/7/layout/LinearBlockProcessNumbered"/>
    <dgm:cxn modelId="{7206903C-AF65-0C4A-92C5-644BFD017104}" type="presParOf" srcId="{BAB27E41-4ED2-0143-86D6-C76CCB5FEDDE}" destId="{1829650B-75E7-B54D-A871-4FBD64534B89}" srcOrd="3" destOrd="0" presId="urn:microsoft.com/office/officeart/2016/7/layout/LinearBlockProcessNumbered"/>
    <dgm:cxn modelId="{D89AF70D-E6D6-D446-BB10-FA4CD94B9859}" type="presParOf" srcId="{BAB27E41-4ED2-0143-86D6-C76CCB5FEDDE}" destId="{1D02F4F0-E6BF-1944-8BBF-6AB50C42DAF9}" srcOrd="4" destOrd="0" presId="urn:microsoft.com/office/officeart/2016/7/layout/LinearBlockProcessNumbered"/>
    <dgm:cxn modelId="{17902E5C-5767-0F45-A45E-0A5AF7E43CD6}" type="presParOf" srcId="{1D02F4F0-E6BF-1944-8BBF-6AB50C42DAF9}" destId="{3399935A-4E10-2D4B-AC8A-5C92DD6910A7}" srcOrd="0" destOrd="0" presId="urn:microsoft.com/office/officeart/2016/7/layout/LinearBlockProcessNumbered"/>
    <dgm:cxn modelId="{1B8BA209-748C-7742-A883-EA1173E02456}" type="presParOf" srcId="{1D02F4F0-E6BF-1944-8BBF-6AB50C42DAF9}" destId="{68462012-6242-2548-9B0F-BBDD3F1C9997}" srcOrd="1" destOrd="0" presId="urn:microsoft.com/office/officeart/2016/7/layout/LinearBlockProcessNumbered"/>
    <dgm:cxn modelId="{8B8965E6-467E-1740-A28C-30960C111AA3}" type="presParOf" srcId="{1D02F4F0-E6BF-1944-8BBF-6AB50C42DAF9}" destId="{F06B58ED-AC19-FA4D-AE75-7DB2DECDCED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0A765-AED3-A643-96DF-B16C364AAD63}">
      <dsp:nvSpPr>
        <dsp:cNvPr id="0" name=""/>
        <dsp:cNvSpPr/>
      </dsp:nvSpPr>
      <dsp:spPr>
        <a:xfrm>
          <a:off x="824" y="0"/>
          <a:ext cx="3339256" cy="26973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844" tIns="0" rIns="329844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For this project, we first understand the data we would be analyzing using Python.</a:t>
          </a:r>
        </a:p>
      </dsp:txBody>
      <dsp:txXfrm>
        <a:off x="824" y="1078955"/>
        <a:ext cx="3339256" cy="1618432"/>
      </dsp:txXfrm>
    </dsp:sp>
    <dsp:sp modelId="{402E6BA2-45E3-BA43-A1EF-965BBBE8D1E3}">
      <dsp:nvSpPr>
        <dsp:cNvPr id="0" name=""/>
        <dsp:cNvSpPr/>
      </dsp:nvSpPr>
      <dsp:spPr>
        <a:xfrm>
          <a:off x="824" y="0"/>
          <a:ext cx="3339256" cy="107895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844" tIns="165100" rIns="329844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01</a:t>
          </a:r>
        </a:p>
      </dsp:txBody>
      <dsp:txXfrm>
        <a:off x="824" y="0"/>
        <a:ext cx="3339256" cy="1078955"/>
      </dsp:txXfrm>
    </dsp:sp>
    <dsp:sp modelId="{264D46AF-4E70-F540-AE0B-AF19FD28EB14}">
      <dsp:nvSpPr>
        <dsp:cNvPr id="0" name=""/>
        <dsp:cNvSpPr/>
      </dsp:nvSpPr>
      <dsp:spPr>
        <a:xfrm>
          <a:off x="3607221" y="0"/>
          <a:ext cx="3339256" cy="26973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844" tIns="0" rIns="329844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would then create the Nodes &amp; Edges excel files, for our data.</a:t>
          </a:r>
        </a:p>
      </dsp:txBody>
      <dsp:txXfrm>
        <a:off x="3607221" y="1078955"/>
        <a:ext cx="3339256" cy="1618432"/>
      </dsp:txXfrm>
    </dsp:sp>
    <dsp:sp modelId="{E366ABE9-671B-5942-846D-245B10873B4C}">
      <dsp:nvSpPr>
        <dsp:cNvPr id="0" name=""/>
        <dsp:cNvSpPr/>
      </dsp:nvSpPr>
      <dsp:spPr>
        <a:xfrm>
          <a:off x="3607221" y="0"/>
          <a:ext cx="3339256" cy="107895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844" tIns="165100" rIns="329844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02</a:t>
          </a:r>
        </a:p>
      </dsp:txBody>
      <dsp:txXfrm>
        <a:off x="3607221" y="0"/>
        <a:ext cx="3339256" cy="1078955"/>
      </dsp:txXfrm>
    </dsp:sp>
    <dsp:sp modelId="{3399935A-4E10-2D4B-AC8A-5C92DD6910A7}">
      <dsp:nvSpPr>
        <dsp:cNvPr id="0" name=""/>
        <dsp:cNvSpPr/>
      </dsp:nvSpPr>
      <dsp:spPr>
        <a:xfrm>
          <a:off x="7213618" y="0"/>
          <a:ext cx="3339256" cy="26973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844" tIns="0" rIns="329844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These 2 excel files would then be imported to Gephi, cleaned/manipulated, &amp; represented in the form of a network &amp; insights would be gathered.</a:t>
          </a:r>
        </a:p>
      </dsp:txBody>
      <dsp:txXfrm>
        <a:off x="7213618" y="1078955"/>
        <a:ext cx="3339256" cy="1618432"/>
      </dsp:txXfrm>
    </dsp:sp>
    <dsp:sp modelId="{68462012-6242-2548-9B0F-BBDD3F1C9997}">
      <dsp:nvSpPr>
        <dsp:cNvPr id="0" name=""/>
        <dsp:cNvSpPr/>
      </dsp:nvSpPr>
      <dsp:spPr>
        <a:xfrm>
          <a:off x="7213618" y="0"/>
          <a:ext cx="3339256" cy="107895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844" tIns="165100" rIns="329844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03</a:t>
          </a:r>
        </a:p>
      </dsp:txBody>
      <dsp:txXfrm>
        <a:off x="7213618" y="0"/>
        <a:ext cx="3339256" cy="1078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tkoRBISsCfdppR8nMsd3csZ5riAk8MAR?usp=sharing" TargetMode="External"/><Relationship Id="rId2" Type="http://schemas.openxmlformats.org/officeDocument/2006/relationships/hyperlink" Target="https://fbref.com/en/comps/9/400/2009-2010-Premier-League-Sta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54DB-773C-754B-B01A-24846E09B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Premier League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A86EC-CF59-A64D-BA06-8F5103BFA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By:</a:t>
            </a:r>
          </a:p>
          <a:p>
            <a:r>
              <a:rPr lang="en-US" dirty="0" err="1"/>
              <a:t>Apoorv</a:t>
            </a:r>
            <a:r>
              <a:rPr lang="en-US" dirty="0"/>
              <a:t> </a:t>
            </a:r>
            <a:r>
              <a:rPr lang="en-US" dirty="0" err="1"/>
              <a:t>Akhouri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2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0712-9EC6-1B47-A546-0B155781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Conclusion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E6ED-A934-7945-973D-15C2A9DE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10571998" cy="3632200"/>
          </a:xfrm>
        </p:spPr>
        <p:txBody>
          <a:bodyPr>
            <a:normAutofit/>
          </a:bodyPr>
          <a:lstStyle/>
          <a:p>
            <a:r>
              <a:rPr lang="en-US" dirty="0"/>
              <a:t>By doing this project, we have created a template for further seasons to store their data, update the nodes &amp; edges list, &amp; gain insights.</a:t>
            </a:r>
          </a:p>
          <a:p>
            <a:r>
              <a:rPr lang="en-US" dirty="0"/>
              <a:t>Further I would recommend to investigate how Chelsea is winning seasons by playing such less minutes as compared to other teams.</a:t>
            </a:r>
          </a:p>
        </p:txBody>
      </p:sp>
    </p:spTree>
    <p:extLst>
      <p:ext uri="{BB962C8B-B14F-4D97-AF65-F5344CB8AC3E}">
        <p14:creationId xmlns:p14="http://schemas.microsoft.com/office/powerpoint/2010/main" val="124207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BA3AE5-0FB8-4948-A421-5CEE1A5E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615FFFBF-F0D2-4BB8-BB9E-3ADC47E3B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90712-9EC6-1B47-A546-0B155781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39035" cy="1559412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E6ED-A934-7945-973D-15C2A9DE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16259" cy="3632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project, we will extract season data from 2015 to 2020 &amp; analyze player minutes played of the winning clubs by the season.</a:t>
            </a:r>
          </a:p>
          <a:p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would also see which players of a team repeatedly won the PL in these 6 years.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FD056B7E-FBD7-4858-966D-9C4DEDA7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DB491D8-79D0-2A4D-8183-31CF58595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17" y="1507610"/>
            <a:ext cx="3832042" cy="38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8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0712-9EC6-1B47-A546-0B155781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Dataset (Sample)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E6ED-A934-7945-973D-15C2A9DE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 has been extracted from the following link:</a:t>
            </a:r>
          </a:p>
          <a:p>
            <a:pPr lvl="1"/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https://fbref.com/en/comps/9/400/2009-2010-Premier-League-Stats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Below is a link of the datasets sorted by the season year, that we would be using for the scope of this project:</a:t>
            </a:r>
          </a:p>
          <a:p>
            <a:pPr lvl="1"/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https://drive.google.com/drive/folders/1tkoRBISsCfdppR8nMsd3csZ5riAk8MAR?usp=sharing</a:t>
            </a:r>
            <a:endParaRPr lang="en-US" dirty="0"/>
          </a:p>
        </p:txBody>
      </p:sp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52A386E9-3887-5B4C-8FC0-9FA892E01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851" y="3133400"/>
            <a:ext cx="6277349" cy="227553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7300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0712-9EC6-1B47-A546-0B155781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Dataset (Observations)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E6ED-A934-7945-973D-15C2A9DE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/>
              <a:t>Here you can see the descriptive stats of our data.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There are a total of 6 seasons we would be analyzing.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4 teams won in these 6 seasons.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139 players would be looked at in this project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Min is our target variable which will be analyzed in the form of weights.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C69FE0-0CD6-2044-B93F-95E66F38E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2678292"/>
            <a:ext cx="6277349" cy="318575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5506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0712-9EC6-1B47-A546-0B155781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Methods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ED5927-0792-4F14-8B19-6386A2391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264319"/>
              </p:ext>
            </p:extLst>
          </p:nvPr>
        </p:nvGraphicFramePr>
        <p:xfrm>
          <a:off x="819150" y="2494723"/>
          <a:ext cx="10553700" cy="2697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8" name="Picture 6" descr="The Python Logo | Python Software Foundation">
            <a:extLst>
              <a:ext uri="{FF2B5EF4-FFF2-40B4-BE49-F238E27FC236}">
                <a16:creationId xmlns:a16="http://schemas.microsoft.com/office/drawing/2014/main" id="{AEA3ED3F-2694-7E41-8632-82E6BDE5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05" y="5668862"/>
            <a:ext cx="1777343" cy="60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36 Years of Microsoft Excel Design History - 71 Images - Version Museum">
            <a:extLst>
              <a:ext uri="{FF2B5EF4-FFF2-40B4-BE49-F238E27FC236}">
                <a16:creationId xmlns:a16="http://schemas.microsoft.com/office/drawing/2014/main" id="{E5BC5AB2-F592-0B49-8B21-C5FF86A7F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28" y="5668862"/>
            <a:ext cx="1777343" cy="65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read Gephi">
            <a:extLst>
              <a:ext uri="{FF2B5EF4-FFF2-40B4-BE49-F238E27FC236}">
                <a16:creationId xmlns:a16="http://schemas.microsoft.com/office/drawing/2014/main" id="{A64B42F6-5E3F-0B48-B539-AE1A1AA7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751" y="5665009"/>
            <a:ext cx="2017987" cy="60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6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0712-9EC6-1B47-A546-0B155781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Python &amp;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E6ED-A934-7945-973D-15C2A9DE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982997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We would extract the datasets from our source &amp; combine them as one dataset called ‘data’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We export the dataset ‘data’ as a .csv file to start working on Excel.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On Excel we use filtering to check unique nodes &amp; stored them to the nodes excel file.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Later the edges file was made in the order: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Season : Team : Player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Weights = minutes played in that particular season.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9A469-4CD8-A04C-BD7E-482420A31B4B}"/>
              </a:ext>
            </a:extLst>
          </p:cNvPr>
          <p:cNvSpPr txBox="1"/>
          <p:nvPr/>
        </p:nvSpPr>
        <p:spPr>
          <a:xfrm>
            <a:off x="6099186" y="2256411"/>
            <a:ext cx="582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df15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df16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df17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df18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df19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df20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18D5E5D-D7D0-EA4D-AF75-2CAA4E561117}"/>
              </a:ext>
            </a:extLst>
          </p:cNvPr>
          <p:cNvSpPr/>
          <p:nvPr/>
        </p:nvSpPr>
        <p:spPr>
          <a:xfrm>
            <a:off x="6686986" y="2387339"/>
            <a:ext cx="168442" cy="130780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E7AEA-E4A5-3246-BD71-2FE711D6C489}"/>
              </a:ext>
            </a:extLst>
          </p:cNvPr>
          <p:cNvSpPr txBox="1"/>
          <p:nvPr/>
        </p:nvSpPr>
        <p:spPr>
          <a:xfrm>
            <a:off x="6849839" y="2860966"/>
            <a:ext cx="552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4BD43-7A59-BE45-AE5E-F556B716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93" y="2413000"/>
            <a:ext cx="3159994" cy="4080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04805-F825-8544-8807-60AE3115C99C}"/>
              </a:ext>
            </a:extLst>
          </p:cNvPr>
          <p:cNvSpPr txBox="1"/>
          <p:nvPr/>
        </p:nvSpPr>
        <p:spPr>
          <a:xfrm>
            <a:off x="10088575" y="2087134"/>
            <a:ext cx="1284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Data:</a:t>
            </a:r>
          </a:p>
        </p:txBody>
      </p:sp>
    </p:spTree>
    <p:extLst>
      <p:ext uri="{BB962C8B-B14F-4D97-AF65-F5344CB8AC3E}">
        <p14:creationId xmlns:p14="http://schemas.microsoft.com/office/powerpoint/2010/main" val="208465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90712-9EC6-1B47-A546-0B155781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Python &amp; Excel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3BE796-2B5F-CE47-989F-C94099E5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447675"/>
            <a:ext cx="11149936" cy="40746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61877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90712-9EC6-1B47-A546-0B155781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Gephi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E6ED-A934-7945-973D-15C2A9DE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The nodes &amp; edges files were imported to Gephi &amp; executed as explained earlier.</a:t>
            </a:r>
          </a:p>
          <a:p>
            <a:r>
              <a:rPr lang="en-US" sz="1600">
                <a:solidFill>
                  <a:srgbClr val="FFFFFF"/>
                </a:solidFill>
              </a:rPr>
              <a:t>Insights were drawn.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9837E6-3738-8349-91E8-0A5483CA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385" y="643467"/>
            <a:ext cx="5684552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1774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90712-9EC6-1B47-A546-0B155781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Gephi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E6ED-A934-7945-973D-15C2A9DE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Another possibility would be that few players would be repeated in this diagram.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use Gephi Data Laboratory to check &amp; merge duplicate nodes.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9837E6-3738-8349-91E8-0A5483CA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5572385" y="643467"/>
            <a:ext cx="5684552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8209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261</TotalTime>
  <Words>437</Words>
  <Application>Microsoft Macintosh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2</vt:lpstr>
      <vt:lpstr>Quotable</vt:lpstr>
      <vt:lpstr>Premier League </vt:lpstr>
      <vt:lpstr>Problem Statement</vt:lpstr>
      <vt:lpstr>Dataset (Sample)</vt:lpstr>
      <vt:lpstr>Dataset (Observations)</vt:lpstr>
      <vt:lpstr>Methods used</vt:lpstr>
      <vt:lpstr>Python &amp; Excel</vt:lpstr>
      <vt:lpstr>Python &amp; Excel</vt:lpstr>
      <vt:lpstr>Gephi</vt:lpstr>
      <vt:lpstr>Gephi</vt:lpstr>
      <vt:lpstr>Conclusion &amp;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Logistics</dc:title>
  <dc:creator>Apoorv Akhouri</dc:creator>
  <cp:lastModifiedBy>Apoorv Akhouri</cp:lastModifiedBy>
  <cp:revision>12</cp:revision>
  <dcterms:created xsi:type="dcterms:W3CDTF">2021-05-17T23:05:28Z</dcterms:created>
  <dcterms:modified xsi:type="dcterms:W3CDTF">2021-05-18T03:26:58Z</dcterms:modified>
</cp:coreProperties>
</file>